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1" r:id="rId2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0" Type="http://schemas.openxmlformats.org/officeDocument/2006/relationships/slide" Target="slides/slide8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D4BCD32-96BC-192B-7EFE-58E7F31784BD}"/>
              </a:ext>
            </a:extLst>
          </p:cNvPr>
          <p:cNvSpPr>
            <a:spLocks noRot="1" noChangeArrowheads="1" noTextEdit="1"/>
          </p:cNvSpPr>
          <p:nvPr>
            <p:ph type="sldImg"/>
          </p:nvPr>
        </p:nvSpPr>
        <p:spPr>
          <a:xfrm>
            <a:off x="1181100" y="698500"/>
            <a:ext cx="4648200" cy="3486150"/>
          </a:xfrm>
          <a:ln/>
        </p:spPr>
      </p:sp>
      <p:sp>
        <p:nvSpPr>
          <p:cNvPr id="129027" name="Rectangle 3">
            <a:extLst>
              <a:ext uri="{FF2B5EF4-FFF2-40B4-BE49-F238E27FC236}">
                <a16:creationId xmlns:a16="http://schemas.microsoft.com/office/drawing/2014/main" id="{64F7D9BA-DFFE-EA3E-483D-A63D6B99AE5A}"/>
              </a:ext>
            </a:extLst>
          </p:cNvPr>
          <p:cNvSpPr>
            <a:spLocks noGrp="1" noChangeArrowheads="1"/>
          </p:cNvSpPr>
          <p:nvPr>
            <p:ph type="body" idx="1"/>
          </p:nvPr>
        </p:nvSpPr>
        <p:spPr>
          <a:xfrm>
            <a:off x="701675" y="4416425"/>
            <a:ext cx="5607050" cy="4181475"/>
          </a:xfrm>
        </p:spPr>
        <p:txBody>
          <a:bodyPr/>
          <a:lstStyle/>
          <a:p>
            <a:r>
              <a:rPr lang="en-US" altLang="zh-CN"/>
              <a:t>Meese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40.xml"/></Relationships>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297C6C3-1B5D-4262-7098-FD66BF7050BD}"/>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1BCD13D0-09EE-4A79-A6D4-FE486B7CE924}"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84</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28002" name="Rectangle 2">
            <a:extLst>
              <a:ext uri="{FF2B5EF4-FFF2-40B4-BE49-F238E27FC236}">
                <a16:creationId xmlns:a16="http://schemas.microsoft.com/office/drawing/2014/main" id="{E84ACC1B-5068-F08C-5CCB-EC16F47E4E7D}"/>
              </a:ext>
            </a:extLst>
          </p:cNvPr>
          <p:cNvSpPr>
            <a:spLocks noGrp="1" noChangeArrowheads="1"/>
          </p:cNvSpPr>
          <p:nvPr>
            <p:ph type="title"/>
          </p:nvPr>
        </p:nvSpPr>
        <p:spPr/>
        <p:txBody>
          <a:bodyPr/>
          <a:lstStyle/>
          <a:p>
            <a:pPr algn="ctr"/>
            <a:r>
              <a:rPr lang="en-US" altLang="zh-CN"/>
              <a:t>MATOC Program Background and Status</a:t>
            </a:r>
          </a:p>
        </p:txBody>
      </p:sp>
      <p:sp>
        <p:nvSpPr>
          <p:cNvPr id="128003" name="Rectangle 3">
            <a:extLst>
              <a:ext uri="{FF2B5EF4-FFF2-40B4-BE49-F238E27FC236}">
                <a16:creationId xmlns:a16="http://schemas.microsoft.com/office/drawing/2014/main" id="{0018DDF4-E79C-1E1B-ACB5-2AE33C7F4686}"/>
              </a:ext>
            </a:extLst>
          </p:cNvPr>
          <p:cNvSpPr>
            <a:spLocks noGrp="1" noChangeArrowheads="1"/>
          </p:cNvSpPr>
          <p:nvPr>
            <p:ph type="body" idx="1"/>
          </p:nvPr>
        </p:nvSpPr>
        <p:spPr>
          <a:xfrm>
            <a:off x="914400" y="1676400"/>
            <a:ext cx="8229600" cy="4525963"/>
          </a:xfrm>
        </p:spPr>
        <p:txBody>
          <a:bodyPr/>
          <a:lstStyle/>
          <a:p>
            <a:pPr>
              <a:lnSpc>
                <a:spcPct val="90000"/>
              </a:lnSpc>
              <a:spcAft>
                <a:spcPct val="35000"/>
              </a:spcAft>
            </a:pPr>
            <a:r>
              <a:rPr lang="en-US" altLang="zh-CN" sz="2000"/>
              <a:t>2005 TPB support, SAFETEA-LU funding through Congressman Moran</a:t>
            </a:r>
          </a:p>
          <a:p>
            <a:pPr>
              <a:lnSpc>
                <a:spcPct val="90000"/>
              </a:lnSpc>
            </a:pPr>
            <a:r>
              <a:rPr lang="en-US" altLang="zh-CN" sz="2000"/>
              <a:t>MATOC documents developed and signed spring / summer 2007</a:t>
            </a:r>
          </a:p>
          <a:p>
            <a:pPr lvl="1">
              <a:lnSpc>
                <a:spcPct val="90000"/>
              </a:lnSpc>
              <a:spcAft>
                <a:spcPct val="35000"/>
              </a:spcAft>
            </a:pPr>
            <a:r>
              <a:rPr lang="en-US" altLang="zh-CN" sz="2000"/>
              <a:t>MOU, bylaws, funding agreement</a:t>
            </a:r>
          </a:p>
          <a:p>
            <a:pPr lvl="1">
              <a:lnSpc>
                <a:spcPct val="90000"/>
              </a:lnSpc>
              <a:spcAft>
                <a:spcPct val="35000"/>
              </a:spcAft>
            </a:pPr>
            <a:r>
              <a:rPr lang="en-US" altLang="zh-CN" sz="2000"/>
              <a:t>Independent entity of its “owners” DDOT, MDOT, VDOT, WMATA</a:t>
            </a:r>
          </a:p>
          <a:p>
            <a:pPr>
              <a:lnSpc>
                <a:spcPct val="90000"/>
              </a:lnSpc>
            </a:pPr>
            <a:r>
              <a:rPr lang="en-US" altLang="zh-CN" sz="2000"/>
              <a:t>Appointment and Funding logistics finalized spring 2008</a:t>
            </a:r>
          </a:p>
          <a:p>
            <a:pPr>
              <a:lnSpc>
                <a:spcPct val="90000"/>
              </a:lnSpc>
            </a:pPr>
            <a:r>
              <a:rPr lang="en-US" altLang="zh-CN" sz="2000"/>
              <a:t>Contract for consultant support completed winter 2008</a:t>
            </a:r>
          </a:p>
          <a:p>
            <a:pPr lvl="1">
              <a:lnSpc>
                <a:spcPct val="90000"/>
              </a:lnSpc>
              <a:spcAft>
                <a:spcPct val="35000"/>
              </a:spcAft>
            </a:pPr>
            <a:r>
              <a:rPr lang="en-US" altLang="zh-CN" sz="2000"/>
              <a:t>Award to Telvent Faradyne</a:t>
            </a:r>
          </a:p>
          <a:p>
            <a:pPr>
              <a:lnSpc>
                <a:spcPct val="90000"/>
              </a:lnSpc>
              <a:spcAft>
                <a:spcPct val="35000"/>
              </a:spcAft>
            </a:pPr>
            <a:r>
              <a:rPr lang="en-US" altLang="zh-CN" sz="2000"/>
              <a:t>Official entity with Board and By-laws – March 27, 2008</a:t>
            </a:r>
          </a:p>
          <a:p>
            <a:pPr>
              <a:lnSpc>
                <a:spcPct val="90000"/>
              </a:lnSpc>
              <a:spcAft>
                <a:spcPct val="35000"/>
              </a:spcAft>
            </a:pPr>
            <a:r>
              <a:rPr lang="en-US" altLang="zh-CN" sz="2000"/>
              <a:t>Development process underway – Concept Strawman by the Volpe Center, USDOT</a:t>
            </a:r>
          </a:p>
          <a:p>
            <a:pPr>
              <a:lnSpc>
                <a:spcPct val="90000"/>
              </a:lnSpc>
              <a:spcAft>
                <a:spcPct val="35000"/>
              </a:spcAft>
            </a:pPr>
            <a:endParaRPr lang="en-US" altLang="zh-CN" sz="2000"/>
          </a:p>
          <a:p>
            <a:pPr>
              <a:lnSpc>
                <a:spcPct val="90000"/>
              </a:lnSpc>
            </a:pPr>
            <a:endParaRPr lang="en-US" altLang="zh-CN" sz="2000"/>
          </a:p>
          <a:p>
            <a:pPr lvl="1">
              <a:lnSpc>
                <a:spcPct val="90000"/>
              </a:lnSpc>
            </a:pPr>
            <a:endParaRPr lang="en-US" altLang="zh-CN" sz="2000"/>
          </a:p>
        </p:txBody>
      </p:sp>
    </p:spTree>
  </p:cSld>
  <p:clrMapOvr>
    <a:masterClrMapping/>
  </p:clrMapOvr>
  <p:transition>
    <p:strips dir="rd"/>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